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Instrument Sans Semi Bold"/>
      <p:regular r:id="rId17"/>
    </p:embeddedFont>
    <p:embeddedFont>
      <p:font typeface="Instrument Sans Semi Bold"/>
      <p:regular r:id="rId18"/>
    </p:embeddedFont>
    <p:embeddedFont>
      <p:font typeface="Instrument Sans Semi Bold"/>
      <p:regular r:id="rId19"/>
    </p:embeddedFont>
    <p:embeddedFont>
      <p:font typeface="Instrument Sans Semi Bold"/>
      <p:regular r:id="rId20"/>
    </p:embeddedFont>
    <p:embeddedFont>
      <p:font typeface="Instrument Sans Medium"/>
      <p:regular r:id="rId21"/>
    </p:embeddedFont>
    <p:embeddedFont>
      <p:font typeface="Instrument Sans Medium"/>
      <p:regular r:id="rId22"/>
    </p:embeddedFont>
    <p:embeddedFont>
      <p:font typeface="Instrument Sans Medium"/>
      <p:regular r:id="rId23"/>
    </p:embeddedFont>
    <p:embeddedFont>
      <p:font typeface="Instrument Sans Medium"/>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4-1.png>
</file>

<file path=ppt/media/image-4-2.png>
</file>

<file path=ppt/media/image-4-3.png>
</file>

<file path=ppt/media/image-4-4.png>
</file>

<file path=ppt/media/image-4-5.png>
</file>

<file path=ppt/media/image-6-1.png>
</file>

<file path=ppt/media/image-6-2.png>
</file>

<file path=ppt/media/image-6-3.png>
</file>

<file path=ppt/media/image-6-4.png>
</file>

<file path=ppt/media/image-7-1.png>
</file>

<file path=ppt/media/image-8-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ỨNG DỤNG CHATBOT CHO DỰ ÁN</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Chào mừng toàn thể đội ngũ! Hôm nay, chúng ta sẽ cùng khám phá ứng dụng chatbot thông minh, một công cụ mạnh mẽ được thiết kế để nâng cao hiệu quả làm việc và truy cập thông tin dự án dễ dàng hơn cũng như hỗ trợ thành viên mới của dự án tiếp cận nhanh hơn.</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793790" y="2427922"/>
            <a:ext cx="13042821" cy="2126456"/>
          </a:xfrm>
          <a:prstGeom prst="rect">
            <a:avLst/>
          </a:prstGeom>
          <a:noFill/>
          <a:ln/>
        </p:spPr>
        <p:txBody>
          <a:bodyPr wrap="none" lIns="0" tIns="0" rIns="0" bIns="0" rtlCol="0" anchor="t"/>
          <a:lstStyle/>
          <a:p>
            <a:pPr algn="l" indent="0" marL="0">
              <a:lnSpc>
                <a:spcPts val="16700"/>
              </a:lnSpc>
              <a:buNone/>
            </a:pPr>
            <a:r>
              <a:rPr lang="en-US" sz="13350" dirty="0">
                <a:solidFill>
                  <a:srgbClr val="091C53"/>
                </a:solidFill>
                <a:latin typeface="Instrument Sans Semi Bold" pitchFamily="34" charset="0"/>
                <a:ea typeface="Instrument Sans Semi Bold" pitchFamily="34" charset="-122"/>
                <a:cs typeface="Instrument Sans Semi Bold" pitchFamily="34" charset="-120"/>
              </a:rPr>
              <a:t>Cám Ơn!</a:t>
            </a:r>
            <a:endParaRPr lang="en-US" sz="13350" dirty="0"/>
          </a:p>
        </p:txBody>
      </p:sp>
      <p:sp>
        <p:nvSpPr>
          <p:cNvPr id="5" name="Text 2"/>
          <p:cNvSpPr/>
          <p:nvPr/>
        </p:nvSpPr>
        <p:spPr>
          <a:xfrm>
            <a:off x="793790" y="4894540"/>
            <a:ext cx="13042821" cy="907018"/>
          </a:xfrm>
          <a:prstGeom prst="rect">
            <a:avLst/>
          </a:prstGeom>
          <a:noFill/>
          <a:ln/>
        </p:spPr>
        <p:txBody>
          <a:bodyPr wrap="square" lIns="0" tIns="0" rIns="0" bIns="0" rtlCol="0" anchor="t"/>
          <a:lstStyle/>
          <a:p>
            <a:pPr algn="l" indent="0" marL="0">
              <a:lnSpc>
                <a:spcPts val="3550"/>
              </a:lnSpc>
              <a:buNone/>
            </a:pPr>
            <a:r>
              <a:rPr lang="en-US" sz="2200" dirty="0">
                <a:solidFill>
                  <a:srgbClr val="1E3063"/>
                </a:solidFill>
                <a:latin typeface="Instrument Sans Medium" pitchFamily="34" charset="0"/>
                <a:ea typeface="Instrument Sans Medium" pitchFamily="34" charset="-122"/>
                <a:cs typeface="Instrument Sans Medium" pitchFamily="34" charset="-120"/>
              </a:rPr>
              <a:t>Chúng tôi hy vọng bản trình bày này đã cung cấp cho bạn cái nhìn sâu sắc về ứng dụng chatbot của chúng ta. Rất mong được tiếp tục phát triển và tối ưu hóa nó cùng các bạn!</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650319"/>
            <a:ext cx="9416653" cy="637937"/>
          </a:xfrm>
          <a:prstGeom prst="rect">
            <a:avLst/>
          </a:prstGeom>
          <a:noFill/>
          <a:ln/>
        </p:spPr>
        <p:txBody>
          <a:bodyPr wrap="none" lIns="0" tIns="0" rIns="0" bIns="0" rtlCol="0" anchor="t"/>
          <a:lstStyle/>
          <a:p>
            <a:pPr algn="l" indent="0" marL="0">
              <a:lnSpc>
                <a:spcPts val="5000"/>
              </a:lnSpc>
              <a:buNone/>
            </a:pPr>
            <a:r>
              <a:rPr lang="en-US" sz="4000" dirty="0">
                <a:solidFill>
                  <a:srgbClr val="091C53"/>
                </a:solidFill>
                <a:latin typeface="Instrument Sans Semi Bold" pitchFamily="34" charset="0"/>
                <a:ea typeface="Instrument Sans Semi Bold" pitchFamily="34" charset="-122"/>
                <a:cs typeface="Instrument Sans Semi Bold" pitchFamily="34" charset="-120"/>
              </a:rPr>
              <a:t>ĐỘI NGŨ PHÁT TRIỂN DỰ ÁN CHATBOT</a:t>
            </a:r>
            <a:endParaRPr lang="en-US" sz="4000" dirty="0"/>
          </a:p>
        </p:txBody>
      </p:sp>
      <p:sp>
        <p:nvSpPr>
          <p:cNvPr id="3" name="Shape 1"/>
          <p:cNvSpPr/>
          <p:nvPr/>
        </p:nvSpPr>
        <p:spPr>
          <a:xfrm>
            <a:off x="793790" y="1696522"/>
            <a:ext cx="13042821" cy="5882640"/>
          </a:xfrm>
          <a:prstGeom prst="roundRect">
            <a:avLst>
              <a:gd name="adj" fmla="val 3123"/>
            </a:avLst>
          </a:prstGeom>
          <a:noFill/>
          <a:ln w="7620">
            <a:solidFill>
              <a:srgbClr val="000000">
                <a:alpha val="8000"/>
              </a:srgbClr>
            </a:solidFill>
            <a:prstDash val="solid"/>
          </a:ln>
        </p:spPr>
      </p:sp>
      <p:sp>
        <p:nvSpPr>
          <p:cNvPr id="4" name="Shape 2"/>
          <p:cNvSpPr/>
          <p:nvPr/>
        </p:nvSpPr>
        <p:spPr>
          <a:xfrm>
            <a:off x="801410" y="1704142"/>
            <a:ext cx="13027581" cy="586740"/>
          </a:xfrm>
          <a:prstGeom prst="rect">
            <a:avLst/>
          </a:prstGeom>
          <a:solidFill>
            <a:srgbClr val="FFFFFF">
              <a:alpha val="4000"/>
            </a:srgbClr>
          </a:solidFill>
          <a:ln/>
        </p:spPr>
      </p:sp>
      <p:sp>
        <p:nvSpPr>
          <p:cNvPr id="5" name="Text 3"/>
          <p:cNvSpPr/>
          <p:nvPr/>
        </p:nvSpPr>
        <p:spPr>
          <a:xfrm>
            <a:off x="1005602" y="1834158"/>
            <a:ext cx="2844879" cy="326708"/>
          </a:xfrm>
          <a:prstGeom prst="rect">
            <a:avLst/>
          </a:prstGeom>
          <a:noFill/>
          <a:ln/>
        </p:spPr>
        <p:txBody>
          <a:bodyPr wrap="none" lIns="0" tIns="0" rIns="0" bIns="0" rtlCol="0" anchor="t"/>
          <a:lstStyle/>
          <a:p>
            <a:pPr algn="l" indent="0" marL="0">
              <a:lnSpc>
                <a:spcPts val="2550"/>
              </a:lnSpc>
              <a:buNone/>
            </a:pPr>
            <a:r>
              <a:rPr lang="en-US" sz="1600" b="1" dirty="0">
                <a:solidFill>
                  <a:srgbClr val="1E3063"/>
                </a:solidFill>
                <a:latin typeface="Instrument Sans Medium" pitchFamily="34" charset="0"/>
                <a:ea typeface="Instrument Sans Medium" pitchFamily="34" charset="-122"/>
                <a:cs typeface="Instrument Sans Medium" pitchFamily="34" charset="-120"/>
              </a:rPr>
              <a:t>Họ tên</a:t>
            </a:r>
            <a:endParaRPr lang="en-US" sz="1600" dirty="0"/>
          </a:p>
        </p:txBody>
      </p:sp>
      <p:sp>
        <p:nvSpPr>
          <p:cNvPr id="6" name="Text 4"/>
          <p:cNvSpPr/>
          <p:nvPr/>
        </p:nvSpPr>
        <p:spPr>
          <a:xfrm>
            <a:off x="4266248" y="1834158"/>
            <a:ext cx="2841069" cy="326708"/>
          </a:xfrm>
          <a:prstGeom prst="rect">
            <a:avLst/>
          </a:prstGeom>
          <a:noFill/>
          <a:ln/>
        </p:spPr>
        <p:txBody>
          <a:bodyPr wrap="none" lIns="0" tIns="0" rIns="0" bIns="0" rtlCol="0" anchor="t"/>
          <a:lstStyle/>
          <a:p>
            <a:pPr algn="l" indent="0" marL="0">
              <a:lnSpc>
                <a:spcPts val="2550"/>
              </a:lnSpc>
              <a:buNone/>
            </a:pPr>
            <a:r>
              <a:rPr lang="en-US" sz="1600" b="1" dirty="0">
                <a:solidFill>
                  <a:srgbClr val="1E3063"/>
                </a:solidFill>
                <a:latin typeface="Instrument Sans Medium" pitchFamily="34" charset="0"/>
                <a:ea typeface="Instrument Sans Medium" pitchFamily="34" charset="-122"/>
                <a:cs typeface="Instrument Sans Medium" pitchFamily="34" charset="-120"/>
              </a:rPr>
              <a:t>Vai trò</a:t>
            </a:r>
            <a:endParaRPr lang="en-US" sz="1600" dirty="0"/>
          </a:p>
        </p:txBody>
      </p:sp>
      <p:sp>
        <p:nvSpPr>
          <p:cNvPr id="7" name="Text 5"/>
          <p:cNvSpPr/>
          <p:nvPr/>
        </p:nvSpPr>
        <p:spPr>
          <a:xfrm>
            <a:off x="7523083" y="1834158"/>
            <a:ext cx="6101834" cy="326708"/>
          </a:xfrm>
          <a:prstGeom prst="rect">
            <a:avLst/>
          </a:prstGeom>
          <a:noFill/>
          <a:ln/>
        </p:spPr>
        <p:txBody>
          <a:bodyPr wrap="none" lIns="0" tIns="0" rIns="0" bIns="0" rtlCol="0" anchor="t"/>
          <a:lstStyle/>
          <a:p>
            <a:pPr algn="l" indent="0" marL="0">
              <a:lnSpc>
                <a:spcPts val="2550"/>
              </a:lnSpc>
              <a:buNone/>
            </a:pPr>
            <a:r>
              <a:rPr lang="en-US" sz="1600" b="1" dirty="0">
                <a:solidFill>
                  <a:srgbClr val="1E3063"/>
                </a:solidFill>
                <a:latin typeface="Instrument Sans Medium" pitchFamily="34" charset="0"/>
                <a:ea typeface="Instrument Sans Medium" pitchFamily="34" charset="-122"/>
                <a:cs typeface="Instrument Sans Medium" pitchFamily="34" charset="-120"/>
              </a:rPr>
              <a:t>Công việc chính</a:t>
            </a:r>
            <a:endParaRPr lang="en-US" sz="1600" dirty="0"/>
          </a:p>
        </p:txBody>
      </p:sp>
      <p:sp>
        <p:nvSpPr>
          <p:cNvPr id="8" name="Shape 6"/>
          <p:cNvSpPr/>
          <p:nvPr/>
        </p:nvSpPr>
        <p:spPr>
          <a:xfrm>
            <a:off x="801410" y="2290882"/>
            <a:ext cx="13027581" cy="586740"/>
          </a:xfrm>
          <a:prstGeom prst="rect">
            <a:avLst/>
          </a:prstGeom>
          <a:solidFill>
            <a:srgbClr val="000000">
              <a:alpha val="4000"/>
            </a:srgbClr>
          </a:solidFill>
          <a:ln/>
        </p:spPr>
      </p:sp>
      <p:sp>
        <p:nvSpPr>
          <p:cNvPr id="9" name="Text 7"/>
          <p:cNvSpPr/>
          <p:nvPr/>
        </p:nvSpPr>
        <p:spPr>
          <a:xfrm>
            <a:off x="1005602" y="242089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Vuong Do Quoc</a:t>
            </a:r>
            <a:endParaRPr lang="en-US" sz="1600" dirty="0"/>
          </a:p>
        </p:txBody>
      </p:sp>
      <p:sp>
        <p:nvSpPr>
          <p:cNvPr id="10" name="Text 8"/>
          <p:cNvSpPr/>
          <p:nvPr/>
        </p:nvSpPr>
        <p:spPr>
          <a:xfrm>
            <a:off x="4266248" y="242089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Team Leader</a:t>
            </a:r>
            <a:endParaRPr lang="en-US" sz="1600" dirty="0"/>
          </a:p>
        </p:txBody>
      </p:sp>
      <p:sp>
        <p:nvSpPr>
          <p:cNvPr id="11" name="Text 9"/>
          <p:cNvSpPr/>
          <p:nvPr/>
        </p:nvSpPr>
        <p:spPr>
          <a:xfrm>
            <a:off x="7523083" y="242089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Thiết kế kiến trúc hệ thống, quản lý dự án</a:t>
            </a:r>
            <a:endParaRPr lang="en-US" sz="1600" dirty="0"/>
          </a:p>
        </p:txBody>
      </p:sp>
      <p:sp>
        <p:nvSpPr>
          <p:cNvPr id="12" name="Shape 10"/>
          <p:cNvSpPr/>
          <p:nvPr/>
        </p:nvSpPr>
        <p:spPr>
          <a:xfrm>
            <a:off x="801410" y="2877622"/>
            <a:ext cx="13027581" cy="586740"/>
          </a:xfrm>
          <a:prstGeom prst="rect">
            <a:avLst/>
          </a:prstGeom>
          <a:solidFill>
            <a:srgbClr val="FFFFFF">
              <a:alpha val="4000"/>
            </a:srgbClr>
          </a:solidFill>
          <a:ln/>
        </p:spPr>
      </p:sp>
      <p:sp>
        <p:nvSpPr>
          <p:cNvPr id="13" name="Text 11"/>
          <p:cNvSpPr/>
          <p:nvPr/>
        </p:nvSpPr>
        <p:spPr>
          <a:xfrm>
            <a:off x="1005602" y="300763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Thang Nguyen Van</a:t>
            </a:r>
            <a:endParaRPr lang="en-US" sz="1600" dirty="0"/>
          </a:p>
        </p:txBody>
      </p:sp>
      <p:sp>
        <p:nvSpPr>
          <p:cNvPr id="14" name="Text 12"/>
          <p:cNvSpPr/>
          <p:nvPr/>
        </p:nvSpPr>
        <p:spPr>
          <a:xfrm>
            <a:off x="4266248" y="300763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15" name="Text 13"/>
          <p:cNvSpPr/>
          <p:nvPr/>
        </p:nvSpPr>
        <p:spPr>
          <a:xfrm>
            <a:off x="7523083" y="300763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16" name="Shape 14"/>
          <p:cNvSpPr/>
          <p:nvPr/>
        </p:nvSpPr>
        <p:spPr>
          <a:xfrm>
            <a:off x="801410" y="3464362"/>
            <a:ext cx="13027581" cy="586740"/>
          </a:xfrm>
          <a:prstGeom prst="rect">
            <a:avLst/>
          </a:prstGeom>
          <a:solidFill>
            <a:srgbClr val="000000">
              <a:alpha val="4000"/>
            </a:srgbClr>
          </a:solidFill>
          <a:ln/>
        </p:spPr>
      </p:sp>
      <p:sp>
        <p:nvSpPr>
          <p:cNvPr id="17" name="Text 15"/>
          <p:cNvSpPr/>
          <p:nvPr/>
        </p:nvSpPr>
        <p:spPr>
          <a:xfrm>
            <a:off x="1005602" y="359437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Quang Nguyen Xuan</a:t>
            </a:r>
            <a:endParaRPr lang="en-US" sz="1600" dirty="0"/>
          </a:p>
        </p:txBody>
      </p:sp>
      <p:sp>
        <p:nvSpPr>
          <p:cNvPr id="18" name="Text 16"/>
          <p:cNvSpPr/>
          <p:nvPr/>
        </p:nvSpPr>
        <p:spPr>
          <a:xfrm>
            <a:off x="4266248" y="359437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19" name="Text 17"/>
          <p:cNvSpPr/>
          <p:nvPr/>
        </p:nvSpPr>
        <p:spPr>
          <a:xfrm>
            <a:off x="7523083" y="359437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
        <p:nvSpPr>
          <p:cNvPr id="20" name="Shape 18"/>
          <p:cNvSpPr/>
          <p:nvPr/>
        </p:nvSpPr>
        <p:spPr>
          <a:xfrm>
            <a:off x="801410" y="4051102"/>
            <a:ext cx="13027581" cy="586740"/>
          </a:xfrm>
          <a:prstGeom prst="rect">
            <a:avLst/>
          </a:prstGeom>
          <a:solidFill>
            <a:srgbClr val="FFFFFF">
              <a:alpha val="4000"/>
            </a:srgbClr>
          </a:solidFill>
          <a:ln/>
        </p:spPr>
      </p:sp>
      <p:sp>
        <p:nvSpPr>
          <p:cNvPr id="21" name="Text 19"/>
          <p:cNvSpPr/>
          <p:nvPr/>
        </p:nvSpPr>
        <p:spPr>
          <a:xfrm>
            <a:off x="1005602" y="418111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Nam Nguyen Thanh</a:t>
            </a:r>
            <a:endParaRPr lang="en-US" sz="1600" dirty="0"/>
          </a:p>
        </p:txBody>
      </p:sp>
      <p:sp>
        <p:nvSpPr>
          <p:cNvPr id="22" name="Text 20"/>
          <p:cNvSpPr/>
          <p:nvPr/>
        </p:nvSpPr>
        <p:spPr>
          <a:xfrm>
            <a:off x="4266248" y="418111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23" name="Text 21"/>
          <p:cNvSpPr/>
          <p:nvPr/>
        </p:nvSpPr>
        <p:spPr>
          <a:xfrm>
            <a:off x="7523083" y="418111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24" name="Shape 22"/>
          <p:cNvSpPr/>
          <p:nvPr/>
        </p:nvSpPr>
        <p:spPr>
          <a:xfrm>
            <a:off x="801410" y="4637842"/>
            <a:ext cx="13027581" cy="586740"/>
          </a:xfrm>
          <a:prstGeom prst="rect">
            <a:avLst/>
          </a:prstGeom>
          <a:solidFill>
            <a:srgbClr val="000000">
              <a:alpha val="4000"/>
            </a:srgbClr>
          </a:solidFill>
          <a:ln/>
        </p:spPr>
      </p:sp>
      <p:sp>
        <p:nvSpPr>
          <p:cNvPr id="25" name="Text 23"/>
          <p:cNvSpPr/>
          <p:nvPr/>
        </p:nvSpPr>
        <p:spPr>
          <a:xfrm>
            <a:off x="1005602" y="476785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Hai Hoang Hong</a:t>
            </a:r>
            <a:endParaRPr lang="en-US" sz="1600" dirty="0"/>
          </a:p>
        </p:txBody>
      </p:sp>
      <p:sp>
        <p:nvSpPr>
          <p:cNvPr id="26" name="Text 24"/>
          <p:cNvSpPr/>
          <p:nvPr/>
        </p:nvSpPr>
        <p:spPr>
          <a:xfrm>
            <a:off x="4266248" y="476785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27" name="Text 25"/>
          <p:cNvSpPr/>
          <p:nvPr/>
        </p:nvSpPr>
        <p:spPr>
          <a:xfrm>
            <a:off x="7523083" y="476785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
        <p:nvSpPr>
          <p:cNvPr id="28" name="Shape 26"/>
          <p:cNvSpPr/>
          <p:nvPr/>
        </p:nvSpPr>
        <p:spPr>
          <a:xfrm>
            <a:off x="801410" y="5224582"/>
            <a:ext cx="13027581" cy="586740"/>
          </a:xfrm>
          <a:prstGeom prst="rect">
            <a:avLst/>
          </a:prstGeom>
          <a:solidFill>
            <a:srgbClr val="FFFFFF">
              <a:alpha val="4000"/>
            </a:srgbClr>
          </a:solidFill>
          <a:ln/>
        </p:spPr>
      </p:sp>
      <p:sp>
        <p:nvSpPr>
          <p:cNvPr id="29" name="Text 27"/>
          <p:cNvSpPr/>
          <p:nvPr/>
        </p:nvSpPr>
        <p:spPr>
          <a:xfrm>
            <a:off x="1005602" y="535459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Du Pham Dang</a:t>
            </a:r>
            <a:endParaRPr lang="en-US" sz="1600" dirty="0"/>
          </a:p>
        </p:txBody>
      </p:sp>
      <p:sp>
        <p:nvSpPr>
          <p:cNvPr id="30" name="Text 28"/>
          <p:cNvSpPr/>
          <p:nvPr/>
        </p:nvSpPr>
        <p:spPr>
          <a:xfrm>
            <a:off x="4266248" y="535459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31" name="Text 29"/>
          <p:cNvSpPr/>
          <p:nvPr/>
        </p:nvSpPr>
        <p:spPr>
          <a:xfrm>
            <a:off x="7523083" y="535459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32" name="Shape 30"/>
          <p:cNvSpPr/>
          <p:nvPr/>
        </p:nvSpPr>
        <p:spPr>
          <a:xfrm>
            <a:off x="801410" y="5811322"/>
            <a:ext cx="13027581" cy="586740"/>
          </a:xfrm>
          <a:prstGeom prst="rect">
            <a:avLst/>
          </a:prstGeom>
          <a:solidFill>
            <a:srgbClr val="000000">
              <a:alpha val="4000"/>
            </a:srgbClr>
          </a:solidFill>
          <a:ln/>
        </p:spPr>
      </p:sp>
      <p:sp>
        <p:nvSpPr>
          <p:cNvPr id="33" name="Text 31"/>
          <p:cNvSpPr/>
          <p:nvPr/>
        </p:nvSpPr>
        <p:spPr>
          <a:xfrm>
            <a:off x="1005602" y="594133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Cuong Phan Van</a:t>
            </a:r>
            <a:endParaRPr lang="en-US" sz="1600" dirty="0"/>
          </a:p>
        </p:txBody>
      </p:sp>
      <p:sp>
        <p:nvSpPr>
          <p:cNvPr id="34" name="Text 32"/>
          <p:cNvSpPr/>
          <p:nvPr/>
        </p:nvSpPr>
        <p:spPr>
          <a:xfrm>
            <a:off x="4266248" y="594133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35" name="Text 33"/>
          <p:cNvSpPr/>
          <p:nvPr/>
        </p:nvSpPr>
        <p:spPr>
          <a:xfrm>
            <a:off x="7523083" y="594133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
        <p:nvSpPr>
          <p:cNvPr id="36" name="Shape 34"/>
          <p:cNvSpPr/>
          <p:nvPr/>
        </p:nvSpPr>
        <p:spPr>
          <a:xfrm>
            <a:off x="801410" y="6398062"/>
            <a:ext cx="13027581" cy="586740"/>
          </a:xfrm>
          <a:prstGeom prst="rect">
            <a:avLst/>
          </a:prstGeom>
          <a:solidFill>
            <a:srgbClr val="FFFFFF">
              <a:alpha val="4000"/>
            </a:srgbClr>
          </a:solidFill>
          <a:ln/>
        </p:spPr>
      </p:sp>
      <p:sp>
        <p:nvSpPr>
          <p:cNvPr id="37" name="Text 35"/>
          <p:cNvSpPr/>
          <p:nvPr/>
        </p:nvSpPr>
        <p:spPr>
          <a:xfrm>
            <a:off x="1005602" y="652807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Cuong Cao Van</a:t>
            </a:r>
            <a:endParaRPr lang="en-US" sz="1600" dirty="0"/>
          </a:p>
        </p:txBody>
      </p:sp>
      <p:sp>
        <p:nvSpPr>
          <p:cNvPr id="38" name="Text 36"/>
          <p:cNvSpPr/>
          <p:nvPr/>
        </p:nvSpPr>
        <p:spPr>
          <a:xfrm>
            <a:off x="4266248" y="652807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39" name="Text 37"/>
          <p:cNvSpPr/>
          <p:nvPr/>
        </p:nvSpPr>
        <p:spPr>
          <a:xfrm>
            <a:off x="7523083" y="652807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40" name="Shape 38"/>
          <p:cNvSpPr/>
          <p:nvPr/>
        </p:nvSpPr>
        <p:spPr>
          <a:xfrm>
            <a:off x="801410" y="6984802"/>
            <a:ext cx="13027581" cy="586740"/>
          </a:xfrm>
          <a:prstGeom prst="rect">
            <a:avLst/>
          </a:prstGeom>
          <a:solidFill>
            <a:srgbClr val="000000">
              <a:alpha val="4000"/>
            </a:srgbClr>
          </a:solidFill>
          <a:ln/>
        </p:spPr>
      </p:sp>
      <p:sp>
        <p:nvSpPr>
          <p:cNvPr id="41" name="Text 39"/>
          <p:cNvSpPr/>
          <p:nvPr/>
        </p:nvSpPr>
        <p:spPr>
          <a:xfrm>
            <a:off x="1005602" y="711481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Quyet Nguyen Kien</a:t>
            </a:r>
            <a:endParaRPr lang="en-US" sz="1600" dirty="0"/>
          </a:p>
        </p:txBody>
      </p:sp>
      <p:sp>
        <p:nvSpPr>
          <p:cNvPr id="42" name="Text 40"/>
          <p:cNvSpPr/>
          <p:nvPr/>
        </p:nvSpPr>
        <p:spPr>
          <a:xfrm>
            <a:off x="4266248" y="711481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43" name="Text 41"/>
          <p:cNvSpPr/>
          <p:nvPr/>
        </p:nvSpPr>
        <p:spPr>
          <a:xfrm>
            <a:off x="7523083" y="711481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0218" y="620792"/>
            <a:ext cx="7043499" cy="564475"/>
          </a:xfrm>
          <a:prstGeom prst="rect">
            <a:avLst/>
          </a:prstGeom>
          <a:noFill/>
          <a:ln/>
        </p:spPr>
        <p:txBody>
          <a:bodyPr wrap="none" lIns="0" tIns="0" rIns="0" bIns="0" rtlCol="0" anchor="t"/>
          <a:lstStyle/>
          <a:p>
            <a:pPr algn="l" indent="0" marL="0">
              <a:lnSpc>
                <a:spcPts val="4400"/>
              </a:lnSpc>
              <a:buNone/>
            </a:pPr>
            <a:r>
              <a:rPr lang="en-US" sz="3550" dirty="0">
                <a:solidFill>
                  <a:srgbClr val="091C53"/>
                </a:solidFill>
                <a:latin typeface="Instrument Sans Semi Bold" pitchFamily="34" charset="0"/>
                <a:ea typeface="Instrument Sans Semi Bold" pitchFamily="34" charset="-122"/>
                <a:cs typeface="Instrument Sans Semi Bold" pitchFamily="34" charset="-120"/>
              </a:rPr>
              <a:t>KIẾN TRÚC HỆ THỐNG CHATBOT</a:t>
            </a:r>
            <a:endParaRPr lang="en-US" sz="3550" dirty="0"/>
          </a:p>
        </p:txBody>
      </p:sp>
      <p:pic>
        <p:nvPicPr>
          <p:cNvPr id="3" name="Image 0" descr="preencoded.png">    </p:cNvPr>
          <p:cNvPicPr>
            <a:picLocks noChangeAspect="1"/>
          </p:cNvPicPr>
          <p:nvPr/>
        </p:nvPicPr>
        <p:blipFill>
          <a:blip r:embed="rId1"/>
          <a:stretch>
            <a:fillRect/>
          </a:stretch>
        </p:blipFill>
        <p:spPr>
          <a:xfrm>
            <a:off x="2799517" y="1546503"/>
            <a:ext cx="9031248" cy="5283279"/>
          </a:xfrm>
          <a:prstGeom prst="rect">
            <a:avLst/>
          </a:prstGeom>
        </p:spPr>
      </p:pic>
      <p:sp>
        <p:nvSpPr>
          <p:cNvPr id="4" name="Text 1"/>
          <p:cNvSpPr/>
          <p:nvPr/>
        </p:nvSpPr>
        <p:spPr>
          <a:xfrm>
            <a:off x="790218" y="7032903"/>
            <a:ext cx="13049964" cy="577929"/>
          </a:xfrm>
          <a:prstGeom prst="rect">
            <a:avLst/>
          </a:prstGeom>
          <a:noFill/>
          <a:ln/>
        </p:spPr>
        <p:txBody>
          <a:bodyPr wrap="square" lIns="0" tIns="0" rIns="0" bIns="0" rtlCol="0" anchor="t"/>
          <a:lstStyle/>
          <a:p>
            <a:pPr algn="l" indent="0" marL="0">
              <a:lnSpc>
                <a:spcPts val="2250"/>
              </a:lnSpc>
              <a:buNone/>
            </a:pPr>
            <a:r>
              <a:rPr lang="en-US" sz="1400" dirty="0">
                <a:solidFill>
                  <a:srgbClr val="1E3063"/>
                </a:solidFill>
                <a:latin typeface="Instrument Sans Medium" pitchFamily="34" charset="0"/>
                <a:ea typeface="Instrument Sans Medium" pitchFamily="34" charset="-122"/>
                <a:cs typeface="Instrument Sans Medium" pitchFamily="34" charset="-120"/>
              </a:rPr>
              <a:t>Kiến trúc hệ thống được thiết kế theo hướng module hóa, đảm bảo tính linh hoạt và khả năng mở rộng. Các thành phần chính bao gồm Frontend, Backend, mô hình LLM (OpenAI), Function API và hệ thống cơ sở dữ liệu.</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728782"/>
            <a:ext cx="7932420" cy="602456"/>
          </a:xfrm>
          <a:prstGeom prst="rect">
            <a:avLst/>
          </a:prstGeom>
          <a:noFill/>
          <a:ln/>
        </p:spPr>
        <p:txBody>
          <a:bodyPr wrap="none" lIns="0" tIns="0" rIns="0" bIns="0" rtlCol="0" anchor="t"/>
          <a:lstStyle/>
          <a:p>
            <a:pPr algn="l" indent="0" marL="0">
              <a:lnSpc>
                <a:spcPts val="4700"/>
              </a:lnSpc>
              <a:buNone/>
            </a:pPr>
            <a:r>
              <a:rPr lang="en-US" sz="3750" dirty="0">
                <a:solidFill>
                  <a:srgbClr val="091C53"/>
                </a:solidFill>
                <a:latin typeface="Instrument Sans Semi Bold" pitchFamily="34" charset="0"/>
                <a:ea typeface="Instrument Sans Semi Bold" pitchFamily="34" charset="-122"/>
                <a:cs typeface="Instrument Sans Semi Bold" pitchFamily="34" charset="-120"/>
              </a:rPr>
              <a:t>LUỒNG XỬ LÝ TIN NHẮN CHATBOT</a:t>
            </a:r>
            <a:endParaRPr lang="en-US" sz="3750" dirty="0"/>
          </a:p>
        </p:txBody>
      </p:sp>
      <p:pic>
        <p:nvPicPr>
          <p:cNvPr id="3" name="Image 0" descr="preencoded.png">    </p:cNvPr>
          <p:cNvPicPr>
            <a:picLocks noChangeAspect="1"/>
          </p:cNvPicPr>
          <p:nvPr/>
        </p:nvPicPr>
        <p:blipFill>
          <a:blip r:embed="rId1"/>
          <a:stretch>
            <a:fillRect/>
          </a:stretch>
        </p:blipFill>
        <p:spPr>
          <a:xfrm>
            <a:off x="793790" y="1716762"/>
            <a:ext cx="963930" cy="1156811"/>
          </a:xfrm>
          <a:prstGeom prst="rect">
            <a:avLst/>
          </a:prstGeom>
        </p:spPr>
      </p:pic>
      <p:sp>
        <p:nvSpPr>
          <p:cNvPr id="4" name="Text 1"/>
          <p:cNvSpPr/>
          <p:nvPr/>
        </p:nvSpPr>
        <p:spPr>
          <a:xfrm>
            <a:off x="1950482" y="1909524"/>
            <a:ext cx="2921675"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1. Người dùng gửi tin nhắn</a:t>
            </a:r>
            <a:endParaRPr lang="en-US" sz="1850" dirty="0"/>
          </a:p>
        </p:txBody>
      </p:sp>
      <p:sp>
        <p:nvSpPr>
          <p:cNvPr id="5" name="Text 2"/>
          <p:cNvSpPr/>
          <p:nvPr/>
        </p:nvSpPr>
        <p:spPr>
          <a:xfrm>
            <a:off x="1950482" y="2326362"/>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Tin nhắn được nhập vào giao diện frontend và gửi đến backend.</a:t>
            </a:r>
            <a:endParaRPr lang="en-US" sz="1500" dirty="0"/>
          </a:p>
        </p:txBody>
      </p:sp>
      <p:pic>
        <p:nvPicPr>
          <p:cNvPr id="6" name="Image 1" descr="preencoded.png">    </p:cNvPr>
          <p:cNvPicPr>
            <a:picLocks noChangeAspect="1"/>
          </p:cNvPicPr>
          <p:nvPr/>
        </p:nvPicPr>
        <p:blipFill>
          <a:blip r:embed="rId2"/>
          <a:stretch>
            <a:fillRect/>
          </a:stretch>
        </p:blipFill>
        <p:spPr>
          <a:xfrm>
            <a:off x="793790" y="2873573"/>
            <a:ext cx="963930" cy="1156811"/>
          </a:xfrm>
          <a:prstGeom prst="rect">
            <a:avLst/>
          </a:prstGeom>
        </p:spPr>
      </p:pic>
      <p:sp>
        <p:nvSpPr>
          <p:cNvPr id="7" name="Text 3"/>
          <p:cNvSpPr/>
          <p:nvPr/>
        </p:nvSpPr>
        <p:spPr>
          <a:xfrm>
            <a:off x="1950482" y="3066336"/>
            <a:ext cx="3855839"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2. Backend chuyển tiếp tới OpenAI</a:t>
            </a:r>
            <a:endParaRPr lang="en-US" sz="1850" dirty="0"/>
          </a:p>
        </p:txBody>
      </p:sp>
      <p:sp>
        <p:nvSpPr>
          <p:cNvPr id="8" name="Text 4"/>
          <p:cNvSpPr/>
          <p:nvPr/>
        </p:nvSpPr>
        <p:spPr>
          <a:xfrm>
            <a:off x="1950482" y="3483173"/>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Backend xử lý sơ bộ và truyền tin nhắn tới mô hình OpenAI.</a:t>
            </a:r>
            <a:endParaRPr lang="en-US" sz="1500" dirty="0"/>
          </a:p>
        </p:txBody>
      </p:sp>
      <p:pic>
        <p:nvPicPr>
          <p:cNvPr id="9" name="Image 2" descr="preencoded.png">    </p:cNvPr>
          <p:cNvPicPr>
            <a:picLocks noChangeAspect="1"/>
          </p:cNvPicPr>
          <p:nvPr/>
        </p:nvPicPr>
        <p:blipFill>
          <a:blip r:embed="rId3"/>
          <a:stretch>
            <a:fillRect/>
          </a:stretch>
        </p:blipFill>
        <p:spPr>
          <a:xfrm>
            <a:off x="793790" y="4030385"/>
            <a:ext cx="963930" cy="1156811"/>
          </a:xfrm>
          <a:prstGeom prst="rect">
            <a:avLst/>
          </a:prstGeom>
        </p:spPr>
      </p:pic>
      <p:sp>
        <p:nvSpPr>
          <p:cNvPr id="10" name="Text 5"/>
          <p:cNvSpPr/>
          <p:nvPr/>
        </p:nvSpPr>
        <p:spPr>
          <a:xfrm>
            <a:off x="1950482" y="4223147"/>
            <a:ext cx="2430423"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3. Gọi hàm chức năng</a:t>
            </a:r>
            <a:endParaRPr lang="en-US" sz="1850" dirty="0"/>
          </a:p>
        </p:txBody>
      </p:sp>
      <p:sp>
        <p:nvSpPr>
          <p:cNvPr id="11" name="Text 6"/>
          <p:cNvSpPr/>
          <p:nvPr/>
        </p:nvSpPr>
        <p:spPr>
          <a:xfrm>
            <a:off x="1950482" y="4639985"/>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Nếu cần thông tin đặc thù, backend gọi function API phù hợp để xử lý yêu cầu.</a:t>
            </a:r>
            <a:endParaRPr lang="en-US" sz="1500" dirty="0"/>
          </a:p>
        </p:txBody>
      </p:sp>
      <p:pic>
        <p:nvPicPr>
          <p:cNvPr id="12" name="Image 3" descr="preencoded.png">    </p:cNvPr>
          <p:cNvPicPr>
            <a:picLocks noChangeAspect="1"/>
          </p:cNvPicPr>
          <p:nvPr/>
        </p:nvPicPr>
        <p:blipFill>
          <a:blip r:embed="rId4"/>
          <a:stretch>
            <a:fillRect/>
          </a:stretch>
        </p:blipFill>
        <p:spPr>
          <a:xfrm>
            <a:off x="793790" y="5187196"/>
            <a:ext cx="963930" cy="1156811"/>
          </a:xfrm>
          <a:prstGeom prst="rect">
            <a:avLst/>
          </a:prstGeom>
        </p:spPr>
      </p:pic>
      <p:sp>
        <p:nvSpPr>
          <p:cNvPr id="13" name="Text 7"/>
          <p:cNvSpPr/>
          <p:nvPr/>
        </p:nvSpPr>
        <p:spPr>
          <a:xfrm>
            <a:off x="1950482" y="5379958"/>
            <a:ext cx="2679740"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4. OpenAI tạo câu trả lời</a:t>
            </a:r>
            <a:endParaRPr lang="en-US" sz="1850" dirty="0"/>
          </a:p>
        </p:txBody>
      </p:sp>
      <p:sp>
        <p:nvSpPr>
          <p:cNvPr id="14" name="Text 8"/>
          <p:cNvSpPr/>
          <p:nvPr/>
        </p:nvSpPr>
        <p:spPr>
          <a:xfrm>
            <a:off x="1950482" y="5796796"/>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OpenAI tổng hợp thông tin và tạo ra câu trả lời cuối cùng cho người dùng.</a:t>
            </a:r>
            <a:endParaRPr lang="en-US" sz="1500" dirty="0"/>
          </a:p>
        </p:txBody>
      </p:sp>
      <p:pic>
        <p:nvPicPr>
          <p:cNvPr id="15" name="Image 4" descr="preencoded.png">    </p:cNvPr>
          <p:cNvPicPr>
            <a:picLocks noChangeAspect="1"/>
          </p:cNvPicPr>
          <p:nvPr/>
        </p:nvPicPr>
        <p:blipFill>
          <a:blip r:embed="rId5"/>
          <a:stretch>
            <a:fillRect/>
          </a:stretch>
        </p:blipFill>
        <p:spPr>
          <a:xfrm>
            <a:off x="793790" y="6344007"/>
            <a:ext cx="963930" cy="1156811"/>
          </a:xfrm>
          <a:prstGeom prst="rect">
            <a:avLst/>
          </a:prstGeom>
        </p:spPr>
      </p:pic>
      <p:sp>
        <p:nvSpPr>
          <p:cNvPr id="16" name="Text 9"/>
          <p:cNvSpPr/>
          <p:nvPr/>
        </p:nvSpPr>
        <p:spPr>
          <a:xfrm>
            <a:off x="1950482" y="6536769"/>
            <a:ext cx="3036451"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5. Trả phản hồi về Frontend</a:t>
            </a:r>
            <a:endParaRPr lang="en-US" sz="1850" dirty="0"/>
          </a:p>
        </p:txBody>
      </p:sp>
      <p:sp>
        <p:nvSpPr>
          <p:cNvPr id="17" name="Text 10"/>
          <p:cNvSpPr/>
          <p:nvPr/>
        </p:nvSpPr>
        <p:spPr>
          <a:xfrm>
            <a:off x="1950482" y="6953607"/>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Câu trả lời được gửi về frontend và hiển thị cho người dùng.</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073468"/>
            <a:ext cx="10542984"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CÁC TÍNH NĂNG CHÍNH CỦA CHATBOT</a:t>
            </a:r>
            <a:endParaRPr lang="en-US" sz="4450" dirty="0"/>
          </a:p>
        </p:txBody>
      </p:sp>
      <p:sp>
        <p:nvSpPr>
          <p:cNvPr id="3" name="Shape 1"/>
          <p:cNvSpPr/>
          <p:nvPr/>
        </p:nvSpPr>
        <p:spPr>
          <a:xfrm>
            <a:off x="793790" y="2235875"/>
            <a:ext cx="13042821" cy="1367909"/>
          </a:xfrm>
          <a:prstGeom prst="roundRect">
            <a:avLst>
              <a:gd name="adj" fmla="val 14924"/>
            </a:avLst>
          </a:prstGeom>
          <a:solidFill>
            <a:srgbClr val="FFFFFF"/>
          </a:solidFill>
          <a:ln w="30480">
            <a:solidFill>
              <a:srgbClr val="B4CCE3"/>
            </a:solidFill>
            <a:prstDash val="solid"/>
          </a:ln>
        </p:spPr>
      </p:sp>
      <p:sp>
        <p:nvSpPr>
          <p:cNvPr id="4" name="Shape 2"/>
          <p:cNvSpPr/>
          <p:nvPr/>
        </p:nvSpPr>
        <p:spPr>
          <a:xfrm>
            <a:off x="824270" y="2266355"/>
            <a:ext cx="907256" cy="1306949"/>
          </a:xfrm>
          <a:prstGeom prst="roundRect">
            <a:avLst>
              <a:gd name="adj" fmla="val 18470"/>
            </a:avLst>
          </a:prstGeom>
          <a:solidFill>
            <a:srgbClr val="CEE6FD"/>
          </a:solidFill>
          <a:ln/>
        </p:spPr>
      </p:sp>
      <p:sp>
        <p:nvSpPr>
          <p:cNvPr id="5" name="Text 3"/>
          <p:cNvSpPr/>
          <p:nvPr/>
        </p:nvSpPr>
        <p:spPr>
          <a:xfrm>
            <a:off x="1107758" y="2707124"/>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1E3063"/>
                </a:solidFill>
                <a:latin typeface="Instrument Sans Semi Bold" pitchFamily="34" charset="0"/>
                <a:ea typeface="Instrument Sans Semi Bold" pitchFamily="34" charset="-122"/>
                <a:cs typeface="Instrument Sans Semi Bold" pitchFamily="34" charset="-120"/>
              </a:rPr>
              <a:t>1</a:t>
            </a:r>
            <a:endParaRPr lang="en-US" sz="2650" dirty="0"/>
          </a:p>
        </p:txBody>
      </p:sp>
      <p:sp>
        <p:nvSpPr>
          <p:cNvPr id="6" name="Text 4"/>
          <p:cNvSpPr/>
          <p:nvPr/>
        </p:nvSpPr>
        <p:spPr>
          <a:xfrm>
            <a:off x="1958340" y="2493169"/>
            <a:ext cx="3694628"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Giao tiếp ngôn ngữ tự nhiên</a:t>
            </a:r>
            <a:endParaRPr lang="en-US" sz="2200" dirty="0"/>
          </a:p>
        </p:txBody>
      </p:sp>
      <p:sp>
        <p:nvSpPr>
          <p:cNvPr id="7" name="Text 5"/>
          <p:cNvSpPr/>
          <p:nvPr/>
        </p:nvSpPr>
        <p:spPr>
          <a:xfrm>
            <a:off x="1958340" y="2983587"/>
            <a:ext cx="11847790"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Chatbot có khả năng hiểu và phản hồi các câu hỏi phức tạp bằng tiếng Việt một cách tự nhiên.</a:t>
            </a:r>
            <a:endParaRPr lang="en-US" sz="1750" dirty="0"/>
          </a:p>
        </p:txBody>
      </p:sp>
      <p:sp>
        <p:nvSpPr>
          <p:cNvPr id="8" name="Shape 6"/>
          <p:cNvSpPr/>
          <p:nvPr/>
        </p:nvSpPr>
        <p:spPr>
          <a:xfrm>
            <a:off x="793790" y="3830598"/>
            <a:ext cx="13042821" cy="1367909"/>
          </a:xfrm>
          <a:prstGeom prst="roundRect">
            <a:avLst>
              <a:gd name="adj" fmla="val 14924"/>
            </a:avLst>
          </a:prstGeom>
          <a:solidFill>
            <a:srgbClr val="FFFFFF"/>
          </a:solidFill>
          <a:ln w="30480">
            <a:solidFill>
              <a:srgbClr val="B4CCE3"/>
            </a:solidFill>
            <a:prstDash val="solid"/>
          </a:ln>
        </p:spPr>
      </p:sp>
      <p:sp>
        <p:nvSpPr>
          <p:cNvPr id="9" name="Shape 7"/>
          <p:cNvSpPr/>
          <p:nvPr/>
        </p:nvSpPr>
        <p:spPr>
          <a:xfrm>
            <a:off x="824270" y="3861078"/>
            <a:ext cx="907256" cy="1306949"/>
          </a:xfrm>
          <a:prstGeom prst="roundRect">
            <a:avLst>
              <a:gd name="adj" fmla="val 18470"/>
            </a:avLst>
          </a:prstGeom>
          <a:solidFill>
            <a:srgbClr val="CEE6FD"/>
          </a:solidFill>
          <a:ln/>
        </p:spPr>
      </p:sp>
      <p:sp>
        <p:nvSpPr>
          <p:cNvPr id="10" name="Text 8"/>
          <p:cNvSpPr/>
          <p:nvPr/>
        </p:nvSpPr>
        <p:spPr>
          <a:xfrm>
            <a:off x="1107758" y="4301847"/>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1E3063"/>
                </a:solidFill>
                <a:latin typeface="Instrument Sans Semi Bold" pitchFamily="34" charset="0"/>
                <a:ea typeface="Instrument Sans Semi Bold" pitchFamily="34" charset="-122"/>
                <a:cs typeface="Instrument Sans Semi Bold" pitchFamily="34" charset="-120"/>
              </a:rPr>
              <a:t>2</a:t>
            </a:r>
            <a:endParaRPr lang="en-US" sz="2650" dirty="0"/>
          </a:p>
        </p:txBody>
      </p:sp>
      <p:sp>
        <p:nvSpPr>
          <p:cNvPr id="11" name="Text 9"/>
          <p:cNvSpPr/>
          <p:nvPr/>
        </p:nvSpPr>
        <p:spPr>
          <a:xfrm>
            <a:off x="1958340" y="4087892"/>
            <a:ext cx="4835723"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Function Calling mở rộng hành động</a:t>
            </a:r>
            <a:endParaRPr lang="en-US" sz="2200" dirty="0"/>
          </a:p>
        </p:txBody>
      </p:sp>
      <p:sp>
        <p:nvSpPr>
          <p:cNvPr id="12" name="Text 10"/>
          <p:cNvSpPr/>
          <p:nvPr/>
        </p:nvSpPr>
        <p:spPr>
          <a:xfrm>
            <a:off x="1958340" y="4578310"/>
            <a:ext cx="11847790"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Khả năng gọi các API bên ngoài để thực hiện tác vụ như tra cứu thông tin, gửi email, hoặc tạo báo cáo.</a:t>
            </a:r>
            <a:endParaRPr lang="en-US" sz="1750" dirty="0"/>
          </a:p>
        </p:txBody>
      </p:sp>
      <p:sp>
        <p:nvSpPr>
          <p:cNvPr id="13" name="Shape 11"/>
          <p:cNvSpPr/>
          <p:nvPr/>
        </p:nvSpPr>
        <p:spPr>
          <a:xfrm>
            <a:off x="793790" y="5425321"/>
            <a:ext cx="13042821" cy="1730812"/>
          </a:xfrm>
          <a:prstGeom prst="roundRect">
            <a:avLst>
              <a:gd name="adj" fmla="val 11795"/>
            </a:avLst>
          </a:prstGeom>
          <a:solidFill>
            <a:srgbClr val="FFFFFF"/>
          </a:solidFill>
          <a:ln w="30480">
            <a:solidFill>
              <a:srgbClr val="B4CCE3"/>
            </a:solidFill>
            <a:prstDash val="solid"/>
          </a:ln>
        </p:spPr>
      </p:sp>
      <p:sp>
        <p:nvSpPr>
          <p:cNvPr id="14" name="Shape 12"/>
          <p:cNvSpPr/>
          <p:nvPr/>
        </p:nvSpPr>
        <p:spPr>
          <a:xfrm>
            <a:off x="824270" y="5455801"/>
            <a:ext cx="907256" cy="1669852"/>
          </a:xfrm>
          <a:prstGeom prst="roundRect">
            <a:avLst>
              <a:gd name="adj" fmla="val 18470"/>
            </a:avLst>
          </a:prstGeom>
          <a:solidFill>
            <a:srgbClr val="CEE6FD"/>
          </a:solidFill>
          <a:ln/>
        </p:spPr>
      </p:sp>
      <p:sp>
        <p:nvSpPr>
          <p:cNvPr id="15" name="Text 13"/>
          <p:cNvSpPr/>
          <p:nvPr/>
        </p:nvSpPr>
        <p:spPr>
          <a:xfrm>
            <a:off x="1107758" y="6078022"/>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1E3063"/>
                </a:solidFill>
                <a:latin typeface="Instrument Sans Semi Bold" pitchFamily="34" charset="0"/>
                <a:ea typeface="Instrument Sans Semi Bold" pitchFamily="34" charset="-122"/>
                <a:cs typeface="Instrument Sans Semi Bold" pitchFamily="34" charset="-120"/>
              </a:rPr>
              <a:t>3</a:t>
            </a:r>
            <a:endParaRPr lang="en-US" sz="2650" dirty="0"/>
          </a:p>
        </p:txBody>
      </p:sp>
      <p:sp>
        <p:nvSpPr>
          <p:cNvPr id="16" name="Text 14"/>
          <p:cNvSpPr/>
          <p:nvPr/>
        </p:nvSpPr>
        <p:spPr>
          <a:xfrm>
            <a:off x="1958340" y="5682615"/>
            <a:ext cx="4155162"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Lưu trữ lịch sử chat thông minh</a:t>
            </a:r>
            <a:endParaRPr lang="en-US" sz="2200" dirty="0"/>
          </a:p>
        </p:txBody>
      </p:sp>
      <p:sp>
        <p:nvSpPr>
          <p:cNvPr id="17" name="Text 15"/>
          <p:cNvSpPr/>
          <p:nvPr/>
        </p:nvSpPr>
        <p:spPr>
          <a:xfrm>
            <a:off x="1958340" y="6173033"/>
            <a:ext cx="11847790"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Hệ thống ghi lại lịch sử trò chuyện, phân vai rõ ràng (user, assistant, function) để duy trì ngữ cảnh và cá nhân hóa trải nghiệm.</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001911"/>
            <a:ext cx="11847790"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ĐỊNH HƯỚNG MỞ RỘNG TRONG TƯƠNG LAI</a:t>
            </a:r>
            <a:endParaRPr lang="en-US" sz="4450" dirty="0"/>
          </a:p>
        </p:txBody>
      </p:sp>
      <p:pic>
        <p:nvPicPr>
          <p:cNvPr id="3" name="Image 0" descr="preencoded.png">    </p:cNvPr>
          <p:cNvPicPr>
            <a:picLocks noChangeAspect="1"/>
          </p:cNvPicPr>
          <p:nvPr/>
        </p:nvPicPr>
        <p:blipFill>
          <a:blip r:embed="rId1"/>
          <a:stretch>
            <a:fillRect/>
          </a:stretch>
        </p:blipFill>
        <p:spPr>
          <a:xfrm>
            <a:off x="793790" y="2164318"/>
            <a:ext cx="566976" cy="566976"/>
          </a:xfrm>
          <a:prstGeom prst="rect">
            <a:avLst/>
          </a:prstGeom>
        </p:spPr>
      </p:pic>
      <p:sp>
        <p:nvSpPr>
          <p:cNvPr id="4" name="Text 1"/>
          <p:cNvSpPr/>
          <p:nvPr/>
        </p:nvSpPr>
        <p:spPr>
          <a:xfrm>
            <a:off x="793790" y="3014782"/>
            <a:ext cx="3047643"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Tích hợp Voice-to-Text</a:t>
            </a:r>
            <a:endParaRPr lang="en-US" sz="2200" dirty="0"/>
          </a:p>
        </p:txBody>
      </p:sp>
      <p:sp>
        <p:nvSpPr>
          <p:cNvPr id="5" name="Text 2"/>
          <p:cNvSpPr/>
          <p:nvPr/>
        </p:nvSpPr>
        <p:spPr>
          <a:xfrm>
            <a:off x="793790" y="3505200"/>
            <a:ext cx="6379607"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Cho phép người dùng tương tác với chatbot bằng giọng nói, nâng cao trải nghiệm người dùng và tiện lợi.</a:t>
            </a:r>
            <a:endParaRPr lang="en-US" sz="1750" dirty="0"/>
          </a:p>
        </p:txBody>
      </p:sp>
      <p:pic>
        <p:nvPicPr>
          <p:cNvPr id="6" name="Image 1" descr="preencoded.png">    </p:cNvPr>
          <p:cNvPicPr>
            <a:picLocks noChangeAspect="1"/>
          </p:cNvPicPr>
          <p:nvPr/>
        </p:nvPicPr>
        <p:blipFill>
          <a:blip r:embed="rId2"/>
          <a:stretch>
            <a:fillRect/>
          </a:stretch>
        </p:blipFill>
        <p:spPr>
          <a:xfrm>
            <a:off x="7456884" y="2164318"/>
            <a:ext cx="566976" cy="566976"/>
          </a:xfrm>
          <a:prstGeom prst="rect">
            <a:avLst/>
          </a:prstGeom>
        </p:spPr>
      </p:pic>
      <p:sp>
        <p:nvSpPr>
          <p:cNvPr id="7" name="Text 3"/>
          <p:cNvSpPr/>
          <p:nvPr/>
        </p:nvSpPr>
        <p:spPr>
          <a:xfrm>
            <a:off x="7456884" y="3014782"/>
            <a:ext cx="3506748"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Kết nối cơ sở dữ liệu nội bộ</a:t>
            </a:r>
            <a:endParaRPr lang="en-US" sz="2200" dirty="0"/>
          </a:p>
        </p:txBody>
      </p:sp>
      <p:sp>
        <p:nvSpPr>
          <p:cNvPr id="8" name="Text 4"/>
          <p:cNvSpPr/>
          <p:nvPr/>
        </p:nvSpPr>
        <p:spPr>
          <a:xfrm>
            <a:off x="7456884" y="3505200"/>
            <a:ext cx="6379726"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Mở rộng khả năng truy vấn và tổng hợp thông tin từ các hệ thống dữ liệu nội bộ của công ty.</a:t>
            </a:r>
            <a:endParaRPr lang="en-US" sz="1750" dirty="0"/>
          </a:p>
        </p:txBody>
      </p:sp>
      <p:pic>
        <p:nvPicPr>
          <p:cNvPr id="9" name="Image 2" descr="preencoded.png">    </p:cNvPr>
          <p:cNvPicPr>
            <a:picLocks noChangeAspect="1"/>
          </p:cNvPicPr>
          <p:nvPr/>
        </p:nvPicPr>
        <p:blipFill>
          <a:blip r:embed="rId3"/>
          <a:stretch>
            <a:fillRect/>
          </a:stretch>
        </p:blipFill>
        <p:spPr>
          <a:xfrm>
            <a:off x="793790" y="4797981"/>
            <a:ext cx="566976" cy="566976"/>
          </a:xfrm>
          <a:prstGeom prst="rect">
            <a:avLst/>
          </a:prstGeom>
        </p:spPr>
      </p:pic>
      <p:sp>
        <p:nvSpPr>
          <p:cNvPr id="10" name="Text 5"/>
          <p:cNvSpPr/>
          <p:nvPr/>
        </p:nvSpPr>
        <p:spPr>
          <a:xfrm>
            <a:off x="793790" y="5648444"/>
            <a:ext cx="4054554"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Lưu lịch sử học hỏi người dùng</a:t>
            </a:r>
            <a:endParaRPr lang="en-US" sz="2200" dirty="0"/>
          </a:p>
        </p:txBody>
      </p:sp>
      <p:sp>
        <p:nvSpPr>
          <p:cNvPr id="11" name="Text 6"/>
          <p:cNvSpPr/>
          <p:nvPr/>
        </p:nvSpPr>
        <p:spPr>
          <a:xfrm>
            <a:off x="793790" y="6138863"/>
            <a:ext cx="6379607"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Chatbot sẽ ghi nhớ các tương tác trước đó để cá nhân hóa và đưa ra phản hồi phù hợp hơn trong tương lai.</a:t>
            </a:r>
            <a:endParaRPr lang="en-US" sz="1750" dirty="0"/>
          </a:p>
        </p:txBody>
      </p:sp>
      <p:pic>
        <p:nvPicPr>
          <p:cNvPr id="12" name="Image 3" descr="preencoded.png">    </p:cNvPr>
          <p:cNvPicPr>
            <a:picLocks noChangeAspect="1"/>
          </p:cNvPicPr>
          <p:nvPr/>
        </p:nvPicPr>
        <p:blipFill>
          <a:blip r:embed="rId4"/>
          <a:stretch>
            <a:fillRect/>
          </a:stretch>
        </p:blipFill>
        <p:spPr>
          <a:xfrm>
            <a:off x="7456884" y="4797981"/>
            <a:ext cx="566976" cy="566976"/>
          </a:xfrm>
          <a:prstGeom prst="rect">
            <a:avLst/>
          </a:prstGeom>
        </p:spPr>
      </p:pic>
      <p:sp>
        <p:nvSpPr>
          <p:cNvPr id="13" name="Text 7"/>
          <p:cNvSpPr/>
          <p:nvPr/>
        </p:nvSpPr>
        <p:spPr>
          <a:xfrm>
            <a:off x="7456884" y="5648444"/>
            <a:ext cx="2907506"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Triển khai đa nền tảng</a:t>
            </a:r>
            <a:endParaRPr lang="en-US" sz="2200" dirty="0"/>
          </a:p>
        </p:txBody>
      </p:sp>
      <p:sp>
        <p:nvSpPr>
          <p:cNvPr id="14" name="Text 8"/>
          <p:cNvSpPr/>
          <p:nvPr/>
        </p:nvSpPr>
        <p:spPr>
          <a:xfrm>
            <a:off x="7456884" y="6138863"/>
            <a:ext cx="6379726" cy="1088708"/>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Mở rộng ứng dụng chatbot sang các nền tảng khác như ứng dụng di động, ứng dụng trong hệ sinh thái công ty để tiếp cận nhiều đối tượng hơn.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2872978"/>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Chatbot Trực Tiếp: Xem và Trải Nghiệm</a:t>
            </a:r>
            <a:endParaRPr lang="en-US" sz="4450" dirty="0"/>
          </a:p>
        </p:txBody>
      </p:sp>
      <p:sp>
        <p:nvSpPr>
          <p:cNvPr id="4" name="Text 1"/>
          <p:cNvSpPr/>
          <p:nvPr/>
        </p:nvSpPr>
        <p:spPr>
          <a:xfrm>
            <a:off x="793790" y="4630698"/>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Chúng ta sẽ cùng khám phá cách chatbot tương tác, xử lý yêu cầu và cung cấp thông tin hiệu quả trong thời gian thực.</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501616"/>
            <a:ext cx="8238887"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MINH HỌA KẾT QUẢ CHATBOT</a:t>
            </a:r>
            <a:endParaRPr lang="en-US" sz="4450" dirty="0"/>
          </a:p>
        </p:txBody>
      </p:sp>
      <p:sp>
        <p:nvSpPr>
          <p:cNvPr id="3" name="Text 1"/>
          <p:cNvSpPr/>
          <p:nvPr/>
        </p:nvSpPr>
        <p:spPr>
          <a:xfrm>
            <a:off x="793790" y="2664023"/>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Dưới đây là một số ví dụ thực tế về cách chatbot của chúng ta phản hồi và thực hiện các tác vụ khác nhau, mang lại hiệu quả tức thì.</a:t>
            </a:r>
            <a:endParaRPr lang="en-US" sz="1750" dirty="0"/>
          </a:p>
        </p:txBody>
      </p:sp>
      <p:pic>
        <p:nvPicPr>
          <p:cNvPr id="4" name="Image 0" descr="preencoded.png">    </p:cNvPr>
          <p:cNvPicPr>
            <a:picLocks noChangeAspect="1"/>
          </p:cNvPicPr>
          <p:nvPr/>
        </p:nvPicPr>
        <p:blipFill>
          <a:blip r:embed="rId1"/>
          <a:stretch>
            <a:fillRect/>
          </a:stretch>
        </p:blipFill>
        <p:spPr>
          <a:xfrm>
            <a:off x="2474714" y="3790950"/>
            <a:ext cx="9680853" cy="272188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501616"/>
            <a:ext cx="8238887"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MINH HỌA KẾT QUẢ CHATBOT</a:t>
            </a:r>
            <a:endParaRPr lang="en-US" sz="4450" dirty="0"/>
          </a:p>
        </p:txBody>
      </p:sp>
      <p:sp>
        <p:nvSpPr>
          <p:cNvPr id="3" name="Text 1"/>
          <p:cNvSpPr/>
          <p:nvPr/>
        </p:nvSpPr>
        <p:spPr>
          <a:xfrm>
            <a:off x="793790" y="2664023"/>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Dưới đây là một số ví dụ thực tế về cách chatbot của chúng ta phản hồi và thực hiện các tác vụ khác nhau, mang lại hiệu quả tức thì.</a:t>
            </a:r>
            <a:endParaRPr lang="en-US" sz="1750" dirty="0"/>
          </a:p>
        </p:txBody>
      </p:sp>
      <p:pic>
        <p:nvPicPr>
          <p:cNvPr id="4" name="Image 0" descr="preencoded.png">    </p:cNvPr>
          <p:cNvPicPr>
            <a:picLocks noChangeAspect="1"/>
          </p:cNvPicPr>
          <p:nvPr/>
        </p:nvPicPr>
        <p:blipFill>
          <a:blip r:embed="rId1"/>
          <a:stretch>
            <a:fillRect/>
          </a:stretch>
        </p:blipFill>
        <p:spPr>
          <a:xfrm>
            <a:off x="801410" y="3790950"/>
            <a:ext cx="3699867" cy="2721888"/>
          </a:xfrm>
          <a:prstGeom prst="rect">
            <a:avLst/>
          </a:prstGeom>
        </p:spPr>
      </p:pic>
      <p:pic>
        <p:nvPicPr>
          <p:cNvPr id="5" name="Image 1" descr="preencoded.png">    </p:cNvPr>
          <p:cNvPicPr>
            <a:picLocks noChangeAspect="1"/>
          </p:cNvPicPr>
          <p:nvPr/>
        </p:nvPicPr>
        <p:blipFill>
          <a:blip r:embed="rId2"/>
          <a:stretch>
            <a:fillRect/>
          </a:stretch>
        </p:blipFill>
        <p:spPr>
          <a:xfrm>
            <a:off x="4682728" y="3790950"/>
            <a:ext cx="4904303" cy="2721888"/>
          </a:xfrm>
          <a:prstGeom prst="rect">
            <a:avLst/>
          </a:prstGeom>
        </p:spPr>
      </p:pic>
      <p:pic>
        <p:nvPicPr>
          <p:cNvPr id="6" name="Image 2" descr="preencoded.png">    </p:cNvPr>
          <p:cNvPicPr>
            <a:picLocks noChangeAspect="1"/>
          </p:cNvPicPr>
          <p:nvPr/>
        </p:nvPicPr>
        <p:blipFill>
          <a:blip r:embed="rId3"/>
          <a:stretch>
            <a:fillRect/>
          </a:stretch>
        </p:blipFill>
        <p:spPr>
          <a:xfrm>
            <a:off x="9768483" y="3790950"/>
            <a:ext cx="4060508" cy="272188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2025-08-02T11:46:03Z</dcterms:created>
  <dcterms:modified xsi:type="dcterms:W3CDTF">2025-08-02T11:46:03Z</dcterms:modified>
</cp:coreProperties>
</file>